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22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799" r:id="rId3"/>
    <p:sldId id="872" r:id="rId4"/>
    <p:sldId id="873" r:id="rId5"/>
    <p:sldId id="880" r:id="rId6"/>
    <p:sldId id="875" r:id="rId7"/>
    <p:sldId id="874" r:id="rId8"/>
    <p:sldId id="876" r:id="rId9"/>
    <p:sldId id="877" r:id="rId10"/>
    <p:sldId id="878" r:id="rId11"/>
    <p:sldId id="881" r:id="rId12"/>
    <p:sldId id="882" r:id="rId13"/>
    <p:sldId id="884" r:id="rId14"/>
    <p:sldId id="885" r:id="rId15"/>
    <p:sldId id="883" r:id="rId16"/>
    <p:sldId id="886" r:id="rId17"/>
    <p:sldId id="888" r:id="rId18"/>
    <p:sldId id="891" r:id="rId19"/>
    <p:sldId id="892" r:id="rId20"/>
    <p:sldId id="890" r:id="rId21"/>
    <p:sldId id="869" r:id="rId22"/>
    <p:sldId id="893" r:id="rId23"/>
    <p:sldId id="894" r:id="rId2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0000"/>
    <a:srgbClr val="FFCC66"/>
    <a:srgbClr val="0054A4"/>
    <a:srgbClr val="FF9933"/>
    <a:srgbClr val="947F04"/>
    <a:srgbClr val="CCECFF"/>
    <a:srgbClr val="CC6600"/>
    <a:srgbClr val="CC0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25" autoAdjust="0"/>
    <p:restoredTop sz="94891" autoAdjust="0"/>
  </p:normalViewPr>
  <p:slideViewPr>
    <p:cSldViewPr>
      <p:cViewPr>
        <p:scale>
          <a:sx n="80" d="100"/>
          <a:sy n="80" d="100"/>
        </p:scale>
        <p:origin x="-111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33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8B50F2CA-DB2D-46FA-8114-DAAD70F5CDD0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C763F3B5-A75F-4749-901F-EF3F689DB5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8889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/>
          <a:lstStyle>
            <a:lvl1pPr algn="r">
              <a:defRPr sz="1200"/>
            </a:lvl1pPr>
          </a:lstStyle>
          <a:p>
            <a:fld id="{20896DAA-1568-41AD-AFF2-297EF6D0F54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2" tIns="46581" rIns="93162" bIns="465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2" tIns="46581" rIns="93162" bIns="4658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62" tIns="46581" rIns="93162" bIns="46581" rtlCol="0" anchor="b"/>
          <a:lstStyle>
            <a:lvl1pPr algn="r">
              <a:defRPr sz="1200"/>
            </a:lvl1pPr>
          </a:lstStyle>
          <a:p>
            <a:fld id="{555C989B-9071-4BAD-9A27-513F14EAE4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947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C989B-9071-4BAD-9A27-513F14EAE48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701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C989B-9071-4BAD-9A27-513F14EAE48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014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4400" b="1">
                <a:solidFill>
                  <a:srgbClr val="006E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rgbClr val="5A687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02602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256584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25658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4563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15271"/>
            <a:ext cx="9144000" cy="5812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52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468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9144000" cy="980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425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648072"/>
          </a:xfrm>
          <a:prstGeom prst="rect">
            <a:avLst/>
          </a:prstGeom>
        </p:spPr>
        <p:txBody>
          <a:bodyPr/>
          <a:lstStyle>
            <a:lvl1pPr>
              <a:defRPr sz="3600" b="1">
                <a:solidFill>
                  <a:srgbClr val="006E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58586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rgbClr val="006EB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i="1">
                <a:solidFill>
                  <a:srgbClr val="5A687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1779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20888"/>
            <a:ext cx="4038600" cy="3705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2491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83664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6EB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44139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83901"/>
            <a:ext cx="4040188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2244139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883901"/>
            <a:ext cx="4041775" cy="342541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975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6653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4743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124744"/>
            <a:ext cx="5111750" cy="459611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286794"/>
            <a:ext cx="3008313" cy="34340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485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31053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006EB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22709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877272"/>
            <a:ext cx="5486400" cy="432048"/>
          </a:xfrm>
        </p:spPr>
        <p:txBody>
          <a:bodyPr/>
          <a:lstStyle>
            <a:lvl1pPr marL="0" indent="0">
              <a:buNone/>
              <a:defRPr sz="1400">
                <a:solidFill>
                  <a:srgbClr val="279DD9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6094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279DD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04864"/>
            <a:ext cx="8229600" cy="392129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608250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525344"/>
            <a:ext cx="9144000" cy="332656"/>
          </a:xfrm>
          <a:prstGeom prst="rect">
            <a:avLst/>
          </a:prstGeom>
          <a:solidFill>
            <a:srgbClr val="8C99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6" y="0"/>
            <a:ext cx="9121808" cy="978694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25344"/>
            <a:ext cx="2895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25344"/>
            <a:ext cx="2133600" cy="3326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3FF909EE-2C65-48BC-95E5-26F3591A45A6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3230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006EB7"/>
          </a:solidFill>
          <a:latin typeface="+mj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79DD9"/>
          </a:solidFill>
          <a:latin typeface="+mj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5A6870"/>
          </a:solidFill>
          <a:latin typeface="+mj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5A6870"/>
          </a:solidFill>
          <a:latin typeface="+mj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5A6870"/>
          </a:solidFill>
          <a:latin typeface="+mj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apac@icao.in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apac@icao.in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authoring2016.icao.int/APAC/Pages/default.asp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2348880"/>
            <a:ext cx="8496944" cy="1512168"/>
          </a:xfrm>
        </p:spPr>
        <p:txBody>
          <a:bodyPr anchor="ctr" anchorCtr="0"/>
          <a:lstStyle/>
          <a:p>
            <a:r>
              <a:rPr lang="en-US" sz="3200" dirty="0" smtClean="0">
                <a:effectLst/>
              </a:rPr>
              <a:t>ATS Route and Waypoint Implementation:</a:t>
            </a:r>
            <a:br>
              <a:rPr lang="en-US" sz="3200" dirty="0" smtClean="0">
                <a:effectLst/>
              </a:rPr>
            </a:br>
            <a:endParaRPr lang="en-CA" sz="3200" dirty="0">
              <a:solidFill>
                <a:schemeClr val="tx2">
                  <a:lumMod val="50000"/>
                </a:schemeClr>
              </a:solidFill>
              <a:effectLst/>
            </a:endParaRPr>
          </a:p>
        </p:txBody>
      </p:sp>
      <p:sp>
        <p:nvSpPr>
          <p:cNvPr id="6" name="Subtitle 3"/>
          <p:cNvSpPr>
            <a:spLocks noGrp="1"/>
          </p:cNvSpPr>
          <p:nvPr>
            <p:ph type="subTitle" idx="1"/>
          </p:nvPr>
        </p:nvSpPr>
        <p:spPr>
          <a:xfrm>
            <a:off x="5079504" y="4869160"/>
            <a:ext cx="4064496" cy="115212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sz="1600" b="1" dirty="0" smtClean="0"/>
              <a:t>Shane Sumner</a:t>
            </a:r>
          </a:p>
          <a:p>
            <a:pPr algn="l"/>
            <a:r>
              <a:rPr lang="en-US" sz="1600" dirty="0" smtClean="0"/>
              <a:t>Regional Officer ATM/AIM</a:t>
            </a:r>
          </a:p>
          <a:p>
            <a:pPr algn="l"/>
            <a:r>
              <a:rPr lang="en-US" sz="1600" dirty="0" smtClean="0"/>
              <a:t>ICAO Asia and Pacific Regional Office</a:t>
            </a:r>
          </a:p>
          <a:p>
            <a:pPr algn="l"/>
            <a:endParaRPr lang="en-US" sz="1600" dirty="0"/>
          </a:p>
          <a:p>
            <a:pPr algn="l"/>
            <a:r>
              <a:rPr lang="en-US" sz="1600" dirty="0" smtClean="0"/>
              <a:t>8 June 2015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769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10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Implementation in AIP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u="sng" dirty="0" smtClean="0">
                <a:solidFill>
                  <a:srgbClr val="000000"/>
                </a:solidFill>
              </a:rPr>
              <a:t>Annex 15 Advance notification requirement</a:t>
            </a:r>
          </a:p>
          <a:p>
            <a:pPr lvl="1"/>
            <a:endParaRPr lang="en-US" sz="2200" u="sng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	Both </a:t>
            </a:r>
            <a:r>
              <a:rPr lang="en-US" sz="2200" dirty="0">
                <a:solidFill>
                  <a:srgbClr val="0070C0"/>
                </a:solidFill>
              </a:rPr>
              <a:t>paper copy </a:t>
            </a:r>
            <a:r>
              <a:rPr lang="en-US" sz="2200" dirty="0" smtClean="0">
                <a:solidFill>
                  <a:srgbClr val="0070C0"/>
                </a:solidFill>
              </a:rPr>
              <a:t>form and </a:t>
            </a:r>
            <a:r>
              <a:rPr lang="en-US" sz="2200" dirty="0">
                <a:solidFill>
                  <a:srgbClr val="0070C0"/>
                </a:solidFill>
              </a:rPr>
              <a:t>electronic </a:t>
            </a:r>
            <a:r>
              <a:rPr lang="en-US" sz="2200" dirty="0" smtClean="0">
                <a:solidFill>
                  <a:srgbClr val="0070C0"/>
                </a:solidFill>
              </a:rPr>
              <a:t>media: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6.X.X      Recommendation</a:t>
            </a:r>
            <a:r>
              <a:rPr lang="en-US" sz="2200" dirty="0">
                <a:solidFill>
                  <a:srgbClr val="0070C0"/>
                </a:solidFill>
              </a:rPr>
              <a:t>.— Whenever major changes are planned and where advance notice is desirable </a:t>
            </a:r>
            <a:r>
              <a:rPr lang="en-US" sz="2200" dirty="0" smtClean="0">
                <a:solidFill>
                  <a:srgbClr val="0070C0"/>
                </a:solidFill>
              </a:rPr>
              <a:t>and practicable</a:t>
            </a:r>
            <a:r>
              <a:rPr lang="en-US" sz="2200" dirty="0">
                <a:solidFill>
                  <a:srgbClr val="0070C0"/>
                </a:solidFill>
              </a:rPr>
              <a:t>, information provided </a:t>
            </a:r>
            <a:r>
              <a:rPr lang="en-US" sz="2200" dirty="0" smtClean="0">
                <a:solidFill>
                  <a:srgbClr val="0070C0"/>
                </a:solidFill>
              </a:rPr>
              <a:t>either in paper copy form or as electronic </a:t>
            </a:r>
            <a:r>
              <a:rPr lang="en-US" sz="2200" dirty="0">
                <a:solidFill>
                  <a:srgbClr val="0070C0"/>
                </a:solidFill>
              </a:rPr>
              <a:t>media should be distributed/made available </a:t>
            </a:r>
            <a:r>
              <a:rPr lang="en-US" sz="2200" u="sng" dirty="0">
                <a:solidFill>
                  <a:srgbClr val="0070C0"/>
                </a:solidFill>
              </a:rPr>
              <a:t>at least 56 days in advance of </a:t>
            </a:r>
            <a:r>
              <a:rPr lang="en-US" sz="2200" u="sng" dirty="0" smtClean="0">
                <a:solidFill>
                  <a:srgbClr val="0070C0"/>
                </a:solidFill>
              </a:rPr>
              <a:t>the </a:t>
            </a:r>
            <a:r>
              <a:rPr lang="en-GB" sz="2200" u="sng" dirty="0" smtClean="0">
                <a:solidFill>
                  <a:srgbClr val="0070C0"/>
                </a:solidFill>
              </a:rPr>
              <a:t>effective </a:t>
            </a:r>
            <a:r>
              <a:rPr lang="en-GB" sz="2200" u="sng" dirty="0">
                <a:solidFill>
                  <a:srgbClr val="0070C0"/>
                </a:solidFill>
              </a:rPr>
              <a:t>date.</a:t>
            </a:r>
            <a:endParaRPr lang="en-US" sz="2200" u="sng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5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Implementation Date Planning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21516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11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Promulgation in </a:t>
            </a:r>
            <a:r>
              <a:rPr lang="en-US" sz="2600" dirty="0" smtClean="0">
                <a:solidFill>
                  <a:srgbClr val="000000"/>
                </a:solidFill>
              </a:rPr>
              <a:t>AIP – why 56 days before effective date?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200" u="sng" dirty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	</a:t>
            </a:r>
            <a:endParaRPr lang="en-US" sz="2200" dirty="0">
              <a:solidFill>
                <a:srgbClr val="000000"/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88" y="2030787"/>
            <a:ext cx="8886024" cy="4171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7944" y="6186790"/>
            <a:ext cx="51001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(ICAO Doc 8126 – AIS Manual)</a:t>
            </a:r>
            <a:endParaRPr lang="en-GB" sz="1600" dirty="0">
              <a:solidFill>
                <a:srgbClr val="000000"/>
              </a:solidFill>
            </a:endParaRPr>
          </a:p>
        </p:txBody>
      </p:sp>
      <p:sp>
        <p:nvSpPr>
          <p:cNvPr id="9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Implementation Date Planning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3337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12</a:t>
            </a:fld>
            <a:endParaRPr lang="en-CA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810411"/>
              </p:ext>
            </p:extLst>
          </p:nvPr>
        </p:nvGraphicFramePr>
        <p:xfrm>
          <a:off x="476948" y="1844824"/>
          <a:ext cx="8199508" cy="4455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35412"/>
                <a:gridCol w="864096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Planning Considerations</a:t>
                      </a:r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Implementation Activity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54A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Days</a:t>
                      </a:r>
                      <a:endParaRPr lang="en-GB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54A4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Consultation/Agreement between Administrations (</a:t>
                      </a: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estimated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(28)</a:t>
                      </a:r>
                      <a:endParaRPr lang="en-GB" i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BANP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PfA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preparation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(Administrations,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ICAO RO – </a:t>
                      </a:r>
                      <a:r>
                        <a:rPr lang="en-US" i="1" baseline="0" dirty="0" smtClean="0">
                          <a:solidFill>
                            <a:srgbClr val="000000"/>
                          </a:solidFill>
                        </a:rPr>
                        <a:t>estimated/historical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(21)</a:t>
                      </a:r>
                      <a:endParaRPr lang="en-GB" i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BANP </a:t>
                      </a:r>
                      <a:r>
                        <a:rPr lang="en-US" dirty="0" err="1" smtClean="0">
                          <a:solidFill>
                            <a:srgbClr val="000000"/>
                          </a:solidFill>
                        </a:rPr>
                        <a:t>PfA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submission, circulation and ICAO Council approval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84 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Preparation of AIP Amendment (</a:t>
                      </a:r>
                      <a:r>
                        <a:rPr lang="en-US" b="1" dirty="0" smtClean="0">
                          <a:solidFill>
                            <a:srgbClr val="000000"/>
                          </a:solidFill>
                        </a:rPr>
                        <a:t>Consult your AIS provider</a:t>
                      </a:r>
                      <a:r>
                        <a:rPr lang="en-US" b="1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1" u="sng" dirty="0" smtClean="0">
                          <a:solidFill>
                            <a:srgbClr val="000000"/>
                          </a:solidFill>
                        </a:rPr>
                        <a:t>early -</a:t>
                      </a:r>
                      <a:r>
                        <a:rPr lang="en-US" b="0" u="none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b="0" i="1" u="none" dirty="0" smtClean="0">
                          <a:solidFill>
                            <a:srgbClr val="000000"/>
                          </a:solidFill>
                        </a:rPr>
                        <a:t>estimated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(14)</a:t>
                      </a:r>
                      <a:endParaRPr lang="en-GB" i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Publication of AIP Amendment in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advance of effective AIRAC date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56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rgbClr val="000000"/>
                          </a:solidFill>
                        </a:rPr>
                        <a:t>Total (estimated)</a:t>
                      </a:r>
                      <a:endParaRPr lang="en-GB" sz="20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00"/>
                          </a:solidFill>
                        </a:rPr>
                        <a:t>203</a:t>
                      </a:r>
                      <a:endParaRPr lang="en-GB" sz="20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This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is a representative example. 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Additional days may be required if the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PfA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is queried/objected by States, IOs or the ICAO Council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Fewer days may be required if the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PfA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is well-prepared, and if AIP amendment preparation is conducted in parallel to </a:t>
                      </a:r>
                      <a:r>
                        <a:rPr lang="en-US" baseline="0" dirty="0" err="1" smtClean="0">
                          <a:solidFill>
                            <a:srgbClr val="000000"/>
                          </a:solidFill>
                        </a:rPr>
                        <a:t>PfA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processing. </a:t>
                      </a:r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Implementation Date Planning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365882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13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Annex 11 Appendix 1</a:t>
            </a:r>
            <a:br>
              <a:rPr lang="en-US" sz="2600" dirty="0" smtClean="0">
                <a:solidFill>
                  <a:srgbClr val="000000"/>
                </a:solidFill>
              </a:rPr>
            </a:br>
            <a:endParaRPr lang="en-US" sz="26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>
                <a:solidFill>
                  <a:srgbClr val="0070C0"/>
                </a:solidFill>
              </a:rPr>
              <a:t>3.1.4       States’ requirements for designators shall be notified to the Regional Offices of ICAO for coordination.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Email request to ICAO Bangkok Office (</a:t>
            </a:r>
            <a:r>
              <a:rPr lang="en-GB" sz="2400" dirty="0" smtClean="0">
                <a:hlinkClick r:id="rId2"/>
              </a:rPr>
              <a:t>apac@icao.int</a:t>
            </a:r>
            <a:r>
              <a:rPr lang="en-GB" sz="2400" dirty="0" smtClean="0">
                <a:solidFill>
                  <a:srgbClr val="000000"/>
                </a:solidFill>
              </a:rPr>
              <a:t>) </a:t>
            </a:r>
          </a:p>
          <a:p>
            <a:pPr lvl="2"/>
            <a:r>
              <a:rPr lang="en-US" sz="2200" dirty="0" smtClean="0">
                <a:solidFill>
                  <a:srgbClr val="000000"/>
                </a:solidFill>
              </a:rPr>
              <a:t>Purpose (e.g. new ATS route from X to Y)</a:t>
            </a:r>
          </a:p>
          <a:p>
            <a:pPr lvl="2"/>
            <a:r>
              <a:rPr lang="en-US" sz="2200" dirty="0" smtClean="0">
                <a:solidFill>
                  <a:srgbClr val="000000"/>
                </a:solidFill>
              </a:rPr>
              <a:t>Specify whether RNAV </a:t>
            </a:r>
            <a:r>
              <a:rPr lang="en-US" sz="2200" dirty="0" smtClean="0">
                <a:solidFill>
                  <a:srgbClr val="000000"/>
                </a:solidFill>
              </a:rPr>
              <a:t>or Non-RNAV</a:t>
            </a:r>
          </a:p>
          <a:p>
            <a:pPr lvl="3"/>
            <a:r>
              <a:rPr lang="en-US" sz="1800" dirty="0" smtClean="0">
                <a:solidFill>
                  <a:srgbClr val="000000"/>
                </a:solidFill>
              </a:rPr>
              <a:t>RNP specification </a:t>
            </a:r>
            <a:r>
              <a:rPr lang="en-US" sz="1800" u="sng" dirty="0" smtClean="0">
                <a:solidFill>
                  <a:srgbClr val="000000"/>
                </a:solidFill>
              </a:rPr>
              <a:t>not</a:t>
            </a:r>
            <a:r>
              <a:rPr lang="en-US" sz="1800" dirty="0" smtClean="0">
                <a:solidFill>
                  <a:srgbClr val="000000"/>
                </a:solidFill>
              </a:rPr>
              <a:t> required when requesting a designator.</a:t>
            </a:r>
          </a:p>
          <a:p>
            <a:endParaRPr lang="en-US" sz="2600" dirty="0" smtClean="0">
              <a:solidFill>
                <a:srgbClr val="000000"/>
              </a:solidFill>
            </a:endParaRPr>
          </a:p>
        </p:txBody>
      </p:sp>
      <p:sp>
        <p:nvSpPr>
          <p:cNvPr id="5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ATS Route Designator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04679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14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Annex 11</a:t>
            </a:r>
            <a:br>
              <a:rPr lang="en-US" sz="2600" dirty="0" smtClean="0">
                <a:solidFill>
                  <a:srgbClr val="000000"/>
                </a:solidFill>
              </a:rPr>
            </a:br>
            <a:endParaRPr lang="en-US" sz="26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3.1       Where </a:t>
            </a:r>
            <a:r>
              <a:rPr lang="en-US" sz="2200" dirty="0">
                <a:solidFill>
                  <a:srgbClr val="000000"/>
                </a:solidFill>
              </a:rPr>
              <a:t>a significant point is required at a position </a:t>
            </a:r>
            <a:r>
              <a:rPr lang="en-US" sz="2200" dirty="0" smtClean="0">
                <a:solidFill>
                  <a:srgbClr val="000000"/>
                </a:solidFill>
              </a:rPr>
              <a:t>not marked </a:t>
            </a:r>
            <a:r>
              <a:rPr lang="en-US" sz="2200" dirty="0">
                <a:solidFill>
                  <a:srgbClr val="000000"/>
                </a:solidFill>
              </a:rPr>
              <a:t>by the site of a radio navigation aid, and is used </a:t>
            </a:r>
            <a:r>
              <a:rPr lang="en-US" sz="2200" dirty="0" smtClean="0">
                <a:solidFill>
                  <a:srgbClr val="000000"/>
                </a:solidFill>
              </a:rPr>
              <a:t>for ATC </a:t>
            </a:r>
            <a:r>
              <a:rPr lang="en-US" sz="2200" dirty="0">
                <a:solidFill>
                  <a:srgbClr val="000000"/>
                </a:solidFill>
              </a:rPr>
              <a:t>purposes, it shall be designated by a unique </a:t>
            </a:r>
            <a:r>
              <a:rPr lang="en-US" sz="2200" dirty="0" smtClean="0">
                <a:solidFill>
                  <a:srgbClr val="000000"/>
                </a:solidFill>
              </a:rPr>
              <a:t>five-letter pronounceable </a:t>
            </a:r>
            <a:r>
              <a:rPr lang="en-US" sz="2200" dirty="0">
                <a:solidFill>
                  <a:srgbClr val="000000"/>
                </a:solidFill>
              </a:rPr>
              <a:t>“</a:t>
            </a:r>
            <a:r>
              <a:rPr lang="en-US" sz="2200" dirty="0" smtClean="0">
                <a:solidFill>
                  <a:srgbClr val="000000"/>
                </a:solidFill>
              </a:rPr>
              <a:t>name-code”.  This </a:t>
            </a:r>
            <a:r>
              <a:rPr lang="en-US" sz="2200" dirty="0">
                <a:solidFill>
                  <a:srgbClr val="000000"/>
                </a:solidFill>
              </a:rPr>
              <a:t>name-code designator </a:t>
            </a:r>
            <a:r>
              <a:rPr lang="en-US" sz="2200" dirty="0" smtClean="0">
                <a:solidFill>
                  <a:srgbClr val="000000"/>
                </a:solidFill>
              </a:rPr>
              <a:t>then serves </a:t>
            </a:r>
            <a:r>
              <a:rPr lang="en-US" sz="2200" dirty="0">
                <a:solidFill>
                  <a:srgbClr val="000000"/>
                </a:solidFill>
              </a:rPr>
              <a:t>as the name as well as the coded designator of </a:t>
            </a:r>
            <a:r>
              <a:rPr lang="en-US" sz="2200" dirty="0" smtClean="0">
                <a:solidFill>
                  <a:srgbClr val="000000"/>
                </a:solidFill>
              </a:rPr>
              <a:t>the </a:t>
            </a:r>
            <a:r>
              <a:rPr lang="en-GB" sz="2200" dirty="0" smtClean="0">
                <a:solidFill>
                  <a:srgbClr val="000000"/>
                </a:solidFill>
              </a:rPr>
              <a:t>significant point.</a:t>
            </a:r>
            <a:endParaRPr lang="en-US" sz="2200" dirty="0">
              <a:solidFill>
                <a:srgbClr val="000000"/>
              </a:solidFill>
            </a:endParaRPr>
          </a:p>
          <a:p>
            <a:pPr marL="914400" lvl="2" indent="0">
              <a:buNone/>
            </a:pPr>
            <a:r>
              <a:rPr lang="en-US" sz="1800" dirty="0" smtClean="0">
                <a:solidFill>
                  <a:srgbClr val="000000"/>
                </a:solidFill>
              </a:rPr>
              <a:t>and</a:t>
            </a:r>
            <a:endParaRPr lang="en-US" sz="1800" dirty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3.5       States</a:t>
            </a:r>
            <a:r>
              <a:rPr lang="en-US" sz="2200" dirty="0">
                <a:solidFill>
                  <a:srgbClr val="000000"/>
                </a:solidFill>
              </a:rPr>
              <a:t>’ requirements for unique five-letter </a:t>
            </a:r>
            <a:r>
              <a:rPr lang="en-US" sz="2200" dirty="0" smtClean="0">
                <a:solidFill>
                  <a:srgbClr val="000000"/>
                </a:solidFill>
              </a:rPr>
              <a:t>pronounceable name-code </a:t>
            </a:r>
            <a:r>
              <a:rPr lang="en-US" sz="2200" dirty="0">
                <a:solidFill>
                  <a:srgbClr val="000000"/>
                </a:solidFill>
              </a:rPr>
              <a:t>designators shall be notified to the </a:t>
            </a:r>
            <a:r>
              <a:rPr lang="en-US" sz="2200" dirty="0" smtClean="0">
                <a:solidFill>
                  <a:srgbClr val="000000"/>
                </a:solidFill>
              </a:rPr>
              <a:t>Regional Offices </a:t>
            </a:r>
            <a:r>
              <a:rPr lang="en-US" sz="2200" dirty="0">
                <a:solidFill>
                  <a:srgbClr val="000000"/>
                </a:solidFill>
              </a:rPr>
              <a:t>of ICAO for coordination.</a:t>
            </a:r>
          </a:p>
        </p:txBody>
      </p:sp>
      <p:sp>
        <p:nvSpPr>
          <p:cNvPr id="6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Waypoint Names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18001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15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International Codes and Route Designators (ICARD)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Result of collaborative efforts by EUROCONTROL and the ICAO EUR/NAT Regional Office.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Now available for all ICAO States.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Is the sole global source of unique, pronounceable </a:t>
            </a:r>
            <a:r>
              <a:rPr lang="en-US" sz="2200" dirty="0" smtClean="0">
                <a:solidFill>
                  <a:srgbClr val="000000"/>
                </a:solidFill>
              </a:rPr>
              <a:t>5-letter name codes (5LNC) </a:t>
            </a:r>
            <a:r>
              <a:rPr lang="en-US" sz="2200" dirty="0" smtClean="0">
                <a:solidFill>
                  <a:srgbClr val="000000"/>
                </a:solidFill>
              </a:rPr>
              <a:t>marking significant points not associated with a radio-navigation aid.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Ensures global allocation of 5LNC in compliance with Annex 11.</a:t>
            </a:r>
            <a:endParaRPr lang="en-US" sz="2600" dirty="0" smtClean="0">
              <a:solidFill>
                <a:srgbClr val="000000"/>
              </a:solidFill>
            </a:endParaRPr>
          </a:p>
        </p:txBody>
      </p:sp>
      <p:sp>
        <p:nvSpPr>
          <p:cNvPr id="6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Waypoint Names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48343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16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3466728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International Codes and Route Designators (</a:t>
            </a:r>
            <a:r>
              <a:rPr lang="en-US" sz="2600" b="1" dirty="0" smtClean="0">
                <a:solidFill>
                  <a:srgbClr val="000000"/>
                </a:solidFill>
              </a:rPr>
              <a:t>ICARD</a:t>
            </a:r>
            <a:r>
              <a:rPr lang="en-US" sz="2600" dirty="0" smtClean="0">
                <a:solidFill>
                  <a:srgbClr val="000000"/>
                </a:solidFill>
              </a:rPr>
              <a:t>)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Accessible through the ICAO Secure Portal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4002" y="1628800"/>
            <a:ext cx="5092769" cy="35571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5428381"/>
            <a:ext cx="85072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</a:pPr>
            <a:r>
              <a:rPr lang="en-US" sz="2200" dirty="0">
                <a:solidFill>
                  <a:srgbClr val="000000"/>
                </a:solidFill>
              </a:rPr>
              <a:t>Provides the facility for States to notify the Regional Offices of  ICAO for coordination of unique five-letter pronounceable name </a:t>
            </a:r>
            <a:r>
              <a:rPr lang="en-US" sz="2200" dirty="0" smtClean="0">
                <a:solidFill>
                  <a:srgbClr val="000000"/>
                </a:solidFill>
              </a:rPr>
              <a:t>codes (Annex 11).</a:t>
            </a:r>
            <a:endParaRPr lang="en-US" sz="2200" dirty="0">
              <a:solidFill>
                <a:srgbClr val="000000"/>
              </a:solidFill>
            </a:endParaRPr>
          </a:p>
          <a:p>
            <a:endParaRPr lang="en-GB" dirty="0"/>
          </a:p>
        </p:txBody>
      </p:sp>
      <p:sp>
        <p:nvSpPr>
          <p:cNvPr id="10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Waypoint Names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3335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17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3898776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International </a:t>
            </a:r>
            <a:r>
              <a:rPr lang="en-US" sz="2600" dirty="0" smtClean="0">
                <a:solidFill>
                  <a:srgbClr val="000000"/>
                </a:solidFill>
              </a:rPr>
              <a:t>Codes    and Route      Designators </a:t>
            </a:r>
            <a:r>
              <a:rPr lang="en-US" sz="2600" dirty="0" smtClean="0">
                <a:solidFill>
                  <a:srgbClr val="000000"/>
                </a:solidFill>
              </a:rPr>
              <a:t>(</a:t>
            </a:r>
            <a:r>
              <a:rPr lang="en-US" sz="2600" b="1" dirty="0" smtClean="0">
                <a:solidFill>
                  <a:srgbClr val="000000"/>
                </a:solidFill>
              </a:rPr>
              <a:t>ICARD</a:t>
            </a:r>
            <a:r>
              <a:rPr lang="en-US" sz="2600" dirty="0" smtClean="0">
                <a:solidFill>
                  <a:srgbClr val="000000"/>
                </a:solidFill>
              </a:rPr>
              <a:t>)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Each State must have at least 2 </a:t>
            </a:r>
            <a:r>
              <a:rPr lang="en-US" sz="2200" b="1" dirty="0" smtClean="0">
                <a:solidFill>
                  <a:srgbClr val="000000"/>
                </a:solidFill>
              </a:rPr>
              <a:t>ICARD_5LNC_PLANNER</a:t>
            </a:r>
            <a:r>
              <a:rPr lang="en-US" sz="1800" dirty="0" smtClean="0">
                <a:solidFill>
                  <a:srgbClr val="000000"/>
                </a:solidFill>
              </a:rPr>
              <a:t>s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Contact Regional Office for further information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  <a:hlinkClick r:id="rId2"/>
              </a:rPr>
              <a:t>apac@icao.int</a:t>
            </a:r>
            <a:endParaRPr lang="en-US" sz="2200" dirty="0" smtClean="0">
              <a:solidFill>
                <a:srgbClr val="000000"/>
              </a:solidFill>
            </a:endParaRP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527081"/>
            <a:ext cx="5092769" cy="3745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Waypoint Names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74131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18</a:t>
            </a:fld>
            <a:endParaRPr lang="en-CA"/>
          </a:p>
        </p:txBody>
      </p:sp>
      <p:sp>
        <p:nvSpPr>
          <p:cNvPr id="6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Asia/Pacific Region </a:t>
            </a:r>
            <a:r>
              <a:rPr lang="en-GB" sz="3200" dirty="0" smtClean="0"/>
              <a:t>Basic Air </a:t>
            </a:r>
            <a:r>
              <a:rPr lang="en-GB" sz="3200" dirty="0" smtClean="0"/>
              <a:t>Navigation Plan</a:t>
            </a:r>
            <a:endParaRPr lang="en-GB" sz="32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ICAO Doc 9673</a:t>
            </a:r>
          </a:p>
          <a:p>
            <a:endParaRPr lang="en-US" sz="2600" dirty="0" smtClean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Vol </a:t>
            </a:r>
            <a:r>
              <a:rPr lang="en-US" sz="2600" dirty="0" smtClean="0">
                <a:solidFill>
                  <a:srgbClr val="000000"/>
                </a:solidFill>
              </a:rPr>
              <a:t>I – Basic Air Navigation Plan (BANP</a:t>
            </a:r>
            <a:r>
              <a:rPr lang="en-US" sz="2600" dirty="0" smtClean="0">
                <a:solidFill>
                  <a:srgbClr val="000000"/>
                </a:solidFill>
              </a:rPr>
              <a:t>)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Includes definition of ATS routes that form part of the regional network of ATS routes.</a:t>
            </a:r>
            <a:endParaRPr lang="en-US" sz="2200" dirty="0" smtClean="0">
              <a:solidFill>
                <a:srgbClr val="000000"/>
              </a:solidFill>
            </a:endParaRPr>
          </a:p>
          <a:p>
            <a:endParaRPr lang="en-US" sz="2600" dirty="0" smtClean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Vol </a:t>
            </a:r>
            <a:r>
              <a:rPr lang="en-US" sz="2600" dirty="0" smtClean="0">
                <a:solidFill>
                  <a:srgbClr val="000000"/>
                </a:solidFill>
              </a:rPr>
              <a:t>II – Facilities and Services Implementation Document (FASID)</a:t>
            </a:r>
            <a:endParaRPr lang="en-US" sz="2600" dirty="0">
              <a:solidFill>
                <a:srgbClr val="000000"/>
              </a:solidFill>
            </a:endParaRPr>
          </a:p>
          <a:p>
            <a:endParaRPr lang="en-US" sz="2600" dirty="0" smtClean="0">
              <a:solidFill>
                <a:srgbClr val="000000"/>
              </a:solidFill>
            </a:endParaRPr>
          </a:p>
          <a:p>
            <a:endParaRPr lang="en-US" sz="26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606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548680"/>
            <a:ext cx="4608512" cy="5792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19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375476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-"/>
            </a:pPr>
            <a:r>
              <a:rPr lang="en-US" sz="2200" dirty="0" smtClean="0">
                <a:solidFill>
                  <a:srgbClr val="000000"/>
                </a:solidFill>
              </a:rPr>
              <a:t>ICAO Doc 9673</a:t>
            </a:r>
          </a:p>
          <a:p>
            <a:pPr>
              <a:buFont typeface="Calibri" panose="020F0502020204030204" pitchFamily="34" charset="0"/>
              <a:buChar char="-"/>
            </a:pPr>
            <a:endParaRPr lang="en-US" sz="2200" dirty="0">
              <a:solidFill>
                <a:srgbClr val="000000"/>
              </a:solidFill>
            </a:endParaRPr>
          </a:p>
          <a:p>
            <a:pPr>
              <a:buFont typeface="Calibri" panose="020F0502020204030204" pitchFamily="34" charset="0"/>
              <a:buChar char="-"/>
            </a:pPr>
            <a:r>
              <a:rPr lang="en-US" sz="2200" dirty="0" smtClean="0">
                <a:solidFill>
                  <a:srgbClr val="000000"/>
                </a:solidFill>
              </a:rPr>
              <a:t>Accessible </a:t>
            </a:r>
            <a:r>
              <a:rPr lang="en-US" sz="2200" dirty="0" smtClean="0">
                <a:solidFill>
                  <a:srgbClr val="000000"/>
                </a:solidFill>
              </a:rPr>
              <a:t>through the ICAO Secure Portal</a:t>
            </a:r>
          </a:p>
          <a:p>
            <a:pPr>
              <a:buFont typeface="Calibri" panose="020F0502020204030204" pitchFamily="34" charset="0"/>
              <a:buChar char="-"/>
            </a:pPr>
            <a:endParaRPr lang="en-US" sz="2200" dirty="0" smtClean="0">
              <a:solidFill>
                <a:srgbClr val="000000"/>
              </a:solidFill>
            </a:endParaRPr>
          </a:p>
          <a:p>
            <a:pPr>
              <a:buFont typeface="Calibri" panose="020F0502020204030204" pitchFamily="34" charset="0"/>
              <a:buChar char="-"/>
            </a:pPr>
            <a:r>
              <a:rPr lang="en-US" sz="2200" dirty="0" smtClean="0">
                <a:solidFill>
                  <a:srgbClr val="000000"/>
                </a:solidFill>
              </a:rPr>
              <a:t>The </a:t>
            </a:r>
            <a:r>
              <a:rPr lang="en-US" sz="2200" dirty="0">
                <a:solidFill>
                  <a:srgbClr val="000000"/>
                </a:solidFill>
              </a:rPr>
              <a:t>plan of ATS routes as shown in Table ATS </a:t>
            </a:r>
            <a:r>
              <a:rPr lang="en-US" sz="2200" dirty="0" smtClean="0">
                <a:solidFill>
                  <a:srgbClr val="000000"/>
                </a:solidFill>
              </a:rPr>
              <a:t>1 forms </a:t>
            </a:r>
            <a:r>
              <a:rPr lang="en-US" sz="2200" dirty="0">
                <a:solidFill>
                  <a:srgbClr val="000000"/>
                </a:solidFill>
              </a:rPr>
              <a:t>the ATS route network for the ASIA/PAC regions</a:t>
            </a:r>
            <a:r>
              <a:rPr lang="en-US" sz="2200" dirty="0" smtClean="0">
                <a:solidFill>
                  <a:srgbClr val="000000"/>
                </a:solidFill>
              </a:rPr>
              <a:t>.</a:t>
            </a:r>
          </a:p>
          <a:p>
            <a:pPr>
              <a:buFont typeface="Calibri" panose="020F0502020204030204" pitchFamily="34" charset="0"/>
              <a:buChar char="-"/>
            </a:pPr>
            <a:endParaRPr lang="en-US" sz="22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  <a:p>
            <a:pPr>
              <a:buFont typeface="Calibri" panose="020F0502020204030204" pitchFamily="34" charset="0"/>
              <a:buChar char="-"/>
            </a:pPr>
            <a:endParaRPr lang="en-US" sz="2600" dirty="0">
              <a:solidFill>
                <a:srgbClr val="000000"/>
              </a:solidFill>
            </a:endParaRPr>
          </a:p>
          <a:p>
            <a:pPr>
              <a:buFont typeface="Calibri" panose="020F0502020204030204" pitchFamily="34" charset="0"/>
              <a:buChar char="-"/>
            </a:pPr>
            <a:endParaRPr lang="en-US" sz="2600" dirty="0" smtClean="0">
              <a:solidFill>
                <a:srgbClr val="000000"/>
              </a:solidFill>
            </a:endParaRPr>
          </a:p>
        </p:txBody>
      </p:sp>
      <p:sp>
        <p:nvSpPr>
          <p:cNvPr id="6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Asia/Pacific Region Basic Air Navigation Plan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922558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2</a:t>
            </a:fld>
            <a:endParaRPr lang="en-CA"/>
          </a:p>
        </p:txBody>
      </p:sp>
      <p:sp>
        <p:nvSpPr>
          <p:cNvPr id="6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Promulgation Process for ATS Route and Waypoints</a:t>
            </a:r>
            <a:endParaRPr lang="en-GB"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1907704" y="1876762"/>
            <a:ext cx="5040560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0000"/>
                </a:solidFill>
              </a:rPr>
              <a:t>Agreement between Administrations</a:t>
            </a:r>
            <a:endParaRPr lang="en-GB" sz="2000" b="1" dirty="0">
              <a:solidFill>
                <a:srgbClr val="0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04145" y="3316922"/>
            <a:ext cx="5040560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ATS Route Designator</a:t>
            </a:r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1916088" y="4069032"/>
            <a:ext cx="5040560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Waypoint Names (5LNC)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1932500" y="4829090"/>
            <a:ext cx="5040560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Asia/Pacific Region Basic Air Navigation Plan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1907704" y="5589240"/>
            <a:ext cx="5040560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Promulgation in State </a:t>
            </a:r>
            <a:r>
              <a:rPr lang="en-US" dirty="0"/>
              <a:t>AIP</a:t>
            </a:r>
            <a:endParaRPr lang="en-GB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427984" y="2276872"/>
            <a:ext cx="0" cy="288032"/>
          </a:xfrm>
          <a:prstGeom prst="straightConnector1">
            <a:avLst/>
          </a:prstGeom>
          <a:ln w="38100">
            <a:tailEnd type="arrow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436368" y="2996952"/>
            <a:ext cx="0" cy="288032"/>
          </a:xfrm>
          <a:prstGeom prst="straightConnector1">
            <a:avLst/>
          </a:prstGeom>
          <a:ln w="38100">
            <a:tailEnd type="arrow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427984" y="3717032"/>
            <a:ext cx="0" cy="288032"/>
          </a:xfrm>
          <a:prstGeom prst="straightConnector1">
            <a:avLst/>
          </a:prstGeom>
          <a:ln w="38100">
            <a:tailEnd type="arrow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885184" y="2734072"/>
            <a:ext cx="0" cy="288032"/>
          </a:xfrm>
          <a:prstGeom prst="straightConnector1">
            <a:avLst/>
          </a:prstGeom>
          <a:ln w="38100">
            <a:tailEnd type="arrow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436368" y="4469142"/>
            <a:ext cx="0" cy="288032"/>
          </a:xfrm>
          <a:prstGeom prst="straightConnector1">
            <a:avLst/>
          </a:prstGeom>
          <a:ln w="38100">
            <a:tailEnd type="arrow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07704" y="2621994"/>
            <a:ext cx="5040560" cy="40011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accent1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2000" b="1">
                <a:solidFill>
                  <a:srgbClr val="000000"/>
                </a:solidFill>
              </a:defRPr>
            </a:lvl1pPr>
          </a:lstStyle>
          <a:p>
            <a:r>
              <a:rPr lang="en-US" dirty="0"/>
              <a:t>Implementation Date Planning</a:t>
            </a:r>
            <a:endParaRPr lang="en-GB" dirty="0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417442" y="5229200"/>
            <a:ext cx="0" cy="288032"/>
          </a:xfrm>
          <a:prstGeom prst="straightConnector1">
            <a:avLst/>
          </a:prstGeom>
          <a:ln w="38100">
            <a:tailEnd type="arrow"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39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1147" y="548680"/>
            <a:ext cx="4583341" cy="5852046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20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375476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Calibri" panose="020F0502020204030204" pitchFamily="34" charset="0"/>
              <a:buChar char="-"/>
            </a:pPr>
            <a:r>
              <a:rPr lang="en-US" sz="2200" u="sng" dirty="0" smtClean="0">
                <a:solidFill>
                  <a:srgbClr val="000000"/>
                </a:solidFill>
              </a:rPr>
              <a:t>Asia/Pacific Region ATS Route Catalogue</a:t>
            </a:r>
          </a:p>
          <a:p>
            <a:pPr>
              <a:buFont typeface="Calibri" panose="020F0502020204030204" pitchFamily="34" charset="0"/>
              <a:buChar char="-"/>
            </a:pPr>
            <a:endParaRPr lang="en-US" sz="2200" dirty="0" smtClean="0">
              <a:solidFill>
                <a:srgbClr val="000000"/>
              </a:solidFill>
            </a:endParaRPr>
          </a:p>
          <a:p>
            <a:pPr>
              <a:buFont typeface="Calibri" panose="020F0502020204030204" pitchFamily="34" charset="0"/>
              <a:buChar char="-"/>
            </a:pPr>
            <a:r>
              <a:rPr lang="en-US" sz="2200" u="sng" dirty="0" smtClean="0">
                <a:solidFill>
                  <a:srgbClr val="000000"/>
                </a:solidFill>
              </a:rPr>
              <a:t>Supplements</a:t>
            </a:r>
            <a:r>
              <a:rPr lang="en-US" sz="2200" dirty="0" smtClean="0">
                <a:solidFill>
                  <a:srgbClr val="000000"/>
                </a:solidFill>
              </a:rPr>
              <a:t> the BANP, providing more up to date information, to develop and maintain the ATS route network in the APAC region</a:t>
            </a:r>
          </a:p>
          <a:p>
            <a:pPr>
              <a:buFont typeface="Calibri" panose="020F0502020204030204" pitchFamily="34" charset="0"/>
              <a:buChar char="-"/>
            </a:pPr>
            <a:endParaRPr lang="en-US" sz="2200" dirty="0">
              <a:solidFill>
                <a:srgbClr val="000000"/>
              </a:solidFill>
            </a:endParaRPr>
          </a:p>
          <a:p>
            <a:pPr>
              <a:buFont typeface="Calibri" panose="020F0502020204030204" pitchFamily="34" charset="0"/>
              <a:buChar char="-"/>
            </a:pPr>
            <a:r>
              <a:rPr lang="en-US" sz="2200" dirty="0" smtClean="0">
                <a:solidFill>
                  <a:srgbClr val="000000"/>
                </a:solidFill>
              </a:rPr>
              <a:t>Updated annually by APANPIRG</a:t>
            </a:r>
          </a:p>
          <a:p>
            <a:pPr>
              <a:buFont typeface="Calibri" panose="020F0502020204030204" pitchFamily="34" charset="0"/>
              <a:buChar char="-"/>
            </a:pPr>
            <a:endParaRPr lang="en-US" sz="2600" dirty="0">
              <a:solidFill>
                <a:srgbClr val="000000"/>
              </a:solidFill>
            </a:endParaRPr>
          </a:p>
          <a:p>
            <a:pPr>
              <a:buFont typeface="Calibri" panose="020F0502020204030204" pitchFamily="34" charset="0"/>
              <a:buChar char="-"/>
            </a:pPr>
            <a:endParaRPr lang="en-US" sz="2600" dirty="0" smtClean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76948" y="5805264"/>
            <a:ext cx="734481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ct val="20000"/>
              </a:spcBef>
              <a:buClr>
                <a:schemeClr val="accent5"/>
              </a:buClr>
              <a:buFont typeface="Calibri" panose="020F0502020204030204" pitchFamily="34" charset="0"/>
              <a:buChar char="-"/>
            </a:pPr>
            <a:r>
              <a:rPr lang="en-US" sz="2200" dirty="0">
                <a:solidFill>
                  <a:srgbClr val="000000"/>
                </a:solidFill>
              </a:rPr>
              <a:t>Available on the Asia/Pacific Regional Office website</a:t>
            </a:r>
            <a:endParaRPr lang="en-GB" sz="2200" dirty="0">
              <a:solidFill>
                <a:srgbClr val="000000"/>
              </a:solidFill>
            </a:endParaRPr>
          </a:p>
        </p:txBody>
      </p:sp>
      <p:sp>
        <p:nvSpPr>
          <p:cNvPr id="10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Asia/Pacific Region Basic Air Navigation Plan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084599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21</a:t>
            </a:fld>
            <a:endParaRPr lang="en-CA"/>
          </a:p>
        </p:txBody>
      </p:sp>
      <p:sp>
        <p:nvSpPr>
          <p:cNvPr id="6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BANP ATS Route Amendment Process</a:t>
            </a:r>
            <a:endParaRPr lang="en-GB" sz="32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600" dirty="0" smtClean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Template </a:t>
            </a:r>
            <a:r>
              <a:rPr lang="en-US" sz="2600" dirty="0" smtClean="0">
                <a:solidFill>
                  <a:srgbClr val="000000"/>
                </a:solidFill>
              </a:rPr>
              <a:t>and Guidance Material</a:t>
            </a:r>
            <a:endParaRPr lang="en-US" sz="2600" dirty="0">
              <a:solidFill>
                <a:srgbClr val="000000"/>
              </a:solidFill>
            </a:endParaRPr>
          </a:p>
          <a:p>
            <a:endParaRPr lang="en-US" sz="2600" dirty="0" smtClean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ICAO Asia/Pacific Regional Office website:</a:t>
            </a:r>
          </a:p>
          <a:p>
            <a:r>
              <a:rPr lang="en-US" sz="2600" dirty="0">
                <a:solidFill>
                  <a:srgbClr val="000000"/>
                </a:solidFill>
                <a:hlinkClick r:id="rId2"/>
              </a:rPr>
              <a:t>http://</a:t>
            </a:r>
            <a:r>
              <a:rPr lang="en-US" sz="2600" dirty="0" smtClean="0">
                <a:solidFill>
                  <a:srgbClr val="000000"/>
                </a:solidFill>
                <a:hlinkClick r:id="rId2"/>
              </a:rPr>
              <a:t>www.icao.int/apac/Pages/default.aspx</a:t>
            </a:r>
            <a:endParaRPr lang="en-US" sz="26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66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22</a:t>
            </a:fld>
            <a:endParaRPr lang="en-CA"/>
          </a:p>
        </p:txBody>
      </p:sp>
      <p:sp>
        <p:nvSpPr>
          <p:cNvPr id="6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Promulgation in State AIP</a:t>
            </a:r>
            <a:endParaRPr lang="en-GB" sz="3200" dirty="0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2600" dirty="0" smtClean="0">
              <a:solidFill>
                <a:srgbClr val="000000"/>
              </a:solidFill>
            </a:endParaRPr>
          </a:p>
          <a:p>
            <a:endParaRPr lang="en-US" sz="2600" dirty="0" smtClean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After approval of BANP </a:t>
            </a:r>
            <a:r>
              <a:rPr lang="en-US" sz="2600" dirty="0" err="1" smtClean="0">
                <a:solidFill>
                  <a:srgbClr val="000000"/>
                </a:solidFill>
              </a:rPr>
              <a:t>PfA</a:t>
            </a:r>
            <a:r>
              <a:rPr lang="en-US" sz="2600" dirty="0" smtClean="0">
                <a:solidFill>
                  <a:srgbClr val="000000"/>
                </a:solidFill>
              </a:rPr>
              <a:t> by ICAO Council</a:t>
            </a:r>
          </a:p>
          <a:p>
            <a:endParaRPr lang="en-US" sz="2600" dirty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Common effective date in AIPs of all affected States</a:t>
            </a:r>
            <a:endParaRPr lang="en-US" sz="2600" dirty="0">
              <a:solidFill>
                <a:srgbClr val="000000"/>
              </a:solidFill>
            </a:endParaRPr>
          </a:p>
          <a:p>
            <a:endParaRPr lang="en-US" sz="2600" dirty="0" smtClean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Promulgation in accordance with Annex 15 advance notification requirements 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56 days before effective AIRAC date</a:t>
            </a:r>
          </a:p>
          <a:p>
            <a:endParaRPr lang="en-US" sz="2600" dirty="0">
              <a:solidFill>
                <a:srgbClr val="000000"/>
              </a:solidFill>
            </a:endParaRPr>
          </a:p>
          <a:p>
            <a:endParaRPr lang="en-US" sz="26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52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049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3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Determine route specifications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Navigational capability required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Alignment, and spacing </a:t>
            </a:r>
            <a:r>
              <a:rPr lang="en-US" sz="2200" dirty="0" smtClean="0">
                <a:solidFill>
                  <a:srgbClr val="000000"/>
                </a:solidFill>
              </a:rPr>
              <a:t>from other ATS routes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Technical details:  LSALT, tracks, distances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Industry Consultation</a:t>
            </a:r>
          </a:p>
          <a:p>
            <a:endParaRPr lang="en-US" sz="2600" dirty="0" smtClean="0">
              <a:solidFill>
                <a:srgbClr val="000000"/>
              </a:solidFill>
            </a:endParaRPr>
          </a:p>
          <a:p>
            <a:r>
              <a:rPr lang="en-US" sz="2600" dirty="0" smtClean="0">
                <a:solidFill>
                  <a:srgbClr val="000000"/>
                </a:solidFill>
              </a:rPr>
              <a:t>Plan implementation date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Common implementation date in AIP of all participating administrations</a:t>
            </a: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Aeronautical Information Regulation and Control (AIRAC) date</a:t>
            </a:r>
            <a:endParaRPr lang="en-US" sz="1800" dirty="0" smtClean="0">
              <a:solidFill>
                <a:srgbClr val="000000"/>
              </a:solidFill>
            </a:endParaRPr>
          </a:p>
          <a:p>
            <a:endParaRPr lang="en-US" sz="2600" dirty="0" smtClean="0">
              <a:solidFill>
                <a:srgbClr val="000000"/>
              </a:solidFill>
            </a:endParaRPr>
          </a:p>
        </p:txBody>
      </p:sp>
      <p:sp>
        <p:nvSpPr>
          <p:cNvPr id="5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Agreements between Administrations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82003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4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ICAO Doc 9673 - Asia/Pacific Region Basic Air Navigation Plan (BANP)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Proposal for Amendment (</a:t>
            </a:r>
            <a:r>
              <a:rPr lang="en-US" sz="2200" b="1" dirty="0" err="1" smtClean="0">
                <a:solidFill>
                  <a:srgbClr val="000000"/>
                </a:solidFill>
              </a:rPr>
              <a:t>PfA</a:t>
            </a:r>
            <a:r>
              <a:rPr lang="en-US" sz="2200" dirty="0" smtClean="0">
                <a:solidFill>
                  <a:srgbClr val="000000"/>
                </a:solidFill>
              </a:rPr>
              <a:t>) to the BANP to be approved by ICAO Council</a:t>
            </a:r>
          </a:p>
          <a:p>
            <a:pPr lvl="3"/>
            <a:r>
              <a:rPr lang="en-US" sz="1800" dirty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for any ATS route forming part of the regional network of ATS </a:t>
            </a:r>
            <a:r>
              <a:rPr lang="en-US" sz="2200" dirty="0" smtClean="0">
                <a:solidFill>
                  <a:srgbClr val="000000"/>
                </a:solidFill>
              </a:rPr>
              <a:t>routes (i.e. ATS </a:t>
            </a:r>
            <a:r>
              <a:rPr lang="en-US" sz="2200" dirty="0" smtClean="0">
                <a:solidFill>
                  <a:srgbClr val="000000"/>
                </a:solidFill>
              </a:rPr>
              <a:t>routes used by international </a:t>
            </a:r>
            <a:r>
              <a:rPr lang="en-US" sz="2200" dirty="0" smtClean="0">
                <a:solidFill>
                  <a:srgbClr val="000000"/>
                </a:solidFill>
              </a:rPr>
              <a:t>traffic).</a:t>
            </a:r>
            <a:endParaRPr lang="en-US" sz="2200" dirty="0" smtClean="0">
              <a:solidFill>
                <a:srgbClr val="000000"/>
              </a:solidFill>
            </a:endParaRP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err="1" smtClean="0">
                <a:solidFill>
                  <a:srgbClr val="000000"/>
                </a:solidFill>
              </a:rPr>
              <a:t>PfA</a:t>
            </a:r>
            <a:r>
              <a:rPr lang="en-US" sz="2200" dirty="0" smtClean="0">
                <a:solidFill>
                  <a:srgbClr val="000000"/>
                </a:solidFill>
              </a:rPr>
              <a:t> to BANP should be jointly submitted by proposing States</a:t>
            </a:r>
          </a:p>
          <a:p>
            <a:pPr marL="457200" lvl="1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</p:txBody>
      </p:sp>
      <p:sp>
        <p:nvSpPr>
          <p:cNvPr id="5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Implementation Date Planning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818602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5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ICAO Doc 9673 - Asia/Pacific Region Basic Air Navigation Plan (BANP)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>
                <a:solidFill>
                  <a:srgbClr val="000000"/>
                </a:solidFill>
              </a:rPr>
              <a:t>Proposing States should allow absolute minimum 8 weeks for approval by Council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</a:rPr>
              <a:t>2 – </a:t>
            </a:r>
            <a:r>
              <a:rPr lang="en-US" sz="1800" dirty="0" smtClean="0">
                <a:solidFill>
                  <a:srgbClr val="000000"/>
                </a:solidFill>
              </a:rPr>
              <a:t>4 </a:t>
            </a:r>
            <a:r>
              <a:rPr lang="en-US" sz="1800" dirty="0" smtClean="0">
                <a:solidFill>
                  <a:srgbClr val="000000"/>
                </a:solidFill>
              </a:rPr>
              <a:t>weeks for </a:t>
            </a:r>
            <a:r>
              <a:rPr lang="en-US" sz="1800" dirty="0">
                <a:solidFill>
                  <a:srgbClr val="000000"/>
                </a:solidFill>
              </a:rPr>
              <a:t>circulation to ICAO HQ for technical review/comment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</a:rPr>
              <a:t>4 </a:t>
            </a:r>
            <a:r>
              <a:rPr lang="en-US" sz="1800" dirty="0" smtClean="0">
                <a:solidFill>
                  <a:srgbClr val="000000"/>
                </a:solidFill>
              </a:rPr>
              <a:t>weeks (minimum) </a:t>
            </a:r>
            <a:r>
              <a:rPr lang="en-US" sz="1800" dirty="0" smtClean="0">
                <a:solidFill>
                  <a:srgbClr val="000000"/>
                </a:solidFill>
              </a:rPr>
              <a:t>for circulation </a:t>
            </a:r>
            <a:r>
              <a:rPr lang="en-US" sz="1800" dirty="0">
                <a:solidFill>
                  <a:srgbClr val="000000"/>
                </a:solidFill>
              </a:rPr>
              <a:t>to other States and international organizations</a:t>
            </a:r>
          </a:p>
          <a:p>
            <a:pPr lvl="2"/>
            <a:r>
              <a:rPr lang="en-US" sz="1800" dirty="0">
                <a:solidFill>
                  <a:srgbClr val="000000"/>
                </a:solidFill>
              </a:rPr>
              <a:t>If no objections from States/IOs, usually 2 – 4 weeks for consideration by council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Historically, </a:t>
            </a:r>
            <a:r>
              <a:rPr lang="en-US" sz="2200" dirty="0" err="1" smtClean="0">
                <a:solidFill>
                  <a:srgbClr val="000000"/>
                </a:solidFill>
              </a:rPr>
              <a:t>PfAs</a:t>
            </a:r>
            <a:r>
              <a:rPr lang="en-US" sz="2200" dirty="0" smtClean="0">
                <a:solidFill>
                  <a:srgbClr val="000000"/>
                </a:solidFill>
              </a:rPr>
              <a:t> received by Regional Office require re-working before circulation (= </a:t>
            </a:r>
            <a:r>
              <a:rPr lang="en-US" sz="2200" dirty="0" smtClean="0">
                <a:solidFill>
                  <a:srgbClr val="000000"/>
                </a:solidFill>
              </a:rPr>
              <a:t>one or more </a:t>
            </a:r>
            <a:r>
              <a:rPr lang="en-US" sz="2200" dirty="0" smtClean="0">
                <a:solidFill>
                  <a:srgbClr val="000000"/>
                </a:solidFill>
              </a:rPr>
              <a:t>more weeks….)</a:t>
            </a:r>
            <a:endParaRPr lang="en-US" sz="18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</p:txBody>
      </p:sp>
      <p:sp>
        <p:nvSpPr>
          <p:cNvPr id="5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Implementation Date Planning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38178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6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Promulgation in </a:t>
            </a:r>
            <a:r>
              <a:rPr lang="en-US" sz="2600" dirty="0" smtClean="0">
                <a:solidFill>
                  <a:srgbClr val="000000"/>
                </a:solidFill>
              </a:rPr>
              <a:t>AIP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Amendments introducing “Major </a:t>
            </a:r>
            <a:r>
              <a:rPr lang="en-US" sz="2200" dirty="0" smtClean="0">
                <a:solidFill>
                  <a:srgbClr val="000000"/>
                </a:solidFill>
              </a:rPr>
              <a:t>Changes” in AIP are required to be </a:t>
            </a:r>
            <a:r>
              <a:rPr lang="en-US" sz="2200" dirty="0" smtClean="0">
                <a:solidFill>
                  <a:srgbClr val="000000"/>
                </a:solidFill>
              </a:rPr>
              <a:t>effective on </a:t>
            </a:r>
            <a:r>
              <a:rPr lang="en-US" sz="2200" b="1" dirty="0" smtClean="0">
                <a:solidFill>
                  <a:srgbClr val="000000"/>
                </a:solidFill>
              </a:rPr>
              <a:t>AIRAC </a:t>
            </a:r>
            <a:r>
              <a:rPr lang="en-US" sz="2200" dirty="0" smtClean="0">
                <a:solidFill>
                  <a:srgbClr val="000000"/>
                </a:solidFill>
              </a:rPr>
              <a:t>dates.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Implementation of new ATS routes = “</a:t>
            </a:r>
            <a:r>
              <a:rPr lang="en-US" sz="2200" dirty="0">
                <a:solidFill>
                  <a:srgbClr val="000000"/>
                </a:solidFill>
              </a:rPr>
              <a:t>m</a:t>
            </a:r>
            <a:r>
              <a:rPr lang="en-US" sz="2200" dirty="0" smtClean="0">
                <a:solidFill>
                  <a:srgbClr val="000000"/>
                </a:solidFill>
              </a:rPr>
              <a:t>ajor change”</a:t>
            </a:r>
          </a:p>
          <a:p>
            <a:pPr lvl="2"/>
            <a:r>
              <a:rPr lang="en-US" sz="1800" dirty="0" smtClean="0">
                <a:solidFill>
                  <a:srgbClr val="000000"/>
                </a:solidFill>
              </a:rPr>
              <a:t>ICAO Doc 8126 – Aeronautical Information Services Manual</a:t>
            </a:r>
          </a:p>
          <a:p>
            <a:pPr marL="914400" lvl="2" indent="0">
              <a:buNone/>
            </a:pPr>
            <a:endParaRPr lang="en-US" sz="1800" dirty="0" smtClean="0">
              <a:solidFill>
                <a:srgbClr val="000000"/>
              </a:solidFill>
            </a:endParaRPr>
          </a:p>
          <a:p>
            <a:pPr lvl="1"/>
            <a:r>
              <a:rPr lang="en-US" sz="2200" dirty="0" smtClean="0">
                <a:solidFill>
                  <a:srgbClr val="000000"/>
                </a:solidFill>
              </a:rPr>
              <a:t>AIRAC cycle = 28 days</a:t>
            </a:r>
          </a:p>
          <a:p>
            <a:pPr lvl="2"/>
            <a:endParaRPr lang="en-US" sz="18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  <a:p>
            <a:pPr marL="457200" lvl="1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</p:txBody>
      </p:sp>
      <p:sp>
        <p:nvSpPr>
          <p:cNvPr id="5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Implementation Date Planning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92539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7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AIRAC Effective Dates (Doc 8126) </a:t>
            </a:r>
          </a:p>
          <a:p>
            <a:pPr marL="457200" lvl="1" indent="0">
              <a:buNone/>
            </a:pPr>
            <a:endParaRPr lang="en-US" sz="2200" dirty="0" smtClean="0">
              <a:solidFill>
                <a:srgbClr val="000000"/>
              </a:solidFill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7244" y="1988840"/>
            <a:ext cx="5311020" cy="57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462" y="2636911"/>
            <a:ext cx="8138994" cy="31683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Implementation Date Planning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81963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8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Promulgation in </a:t>
            </a:r>
            <a:r>
              <a:rPr lang="en-US" sz="2600" dirty="0" smtClean="0">
                <a:solidFill>
                  <a:srgbClr val="000000"/>
                </a:solidFill>
              </a:rPr>
              <a:t>AIP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u="sng" dirty="0" smtClean="0">
                <a:solidFill>
                  <a:srgbClr val="000000"/>
                </a:solidFill>
              </a:rPr>
              <a:t>Annex 15 Advance notification requirements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marL="1257300" lvl="3" indent="0"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6.2      Provision </a:t>
            </a:r>
            <a:r>
              <a:rPr lang="en-US" sz="2200" dirty="0">
                <a:solidFill>
                  <a:srgbClr val="0070C0"/>
                </a:solidFill>
              </a:rPr>
              <a:t>of information in </a:t>
            </a:r>
            <a:r>
              <a:rPr lang="en-US" sz="2200" b="1" dirty="0">
                <a:solidFill>
                  <a:srgbClr val="0070C0"/>
                </a:solidFill>
              </a:rPr>
              <a:t>paper copy</a:t>
            </a:r>
            <a:r>
              <a:rPr lang="en-US" sz="2200" dirty="0">
                <a:solidFill>
                  <a:srgbClr val="0070C0"/>
                </a:solidFill>
              </a:rPr>
              <a:t> form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6.2.1      Information </a:t>
            </a:r>
            <a:r>
              <a:rPr lang="en-US" sz="2200" dirty="0">
                <a:solidFill>
                  <a:srgbClr val="0070C0"/>
                </a:solidFill>
              </a:rPr>
              <a:t>provided under the AIRAC system in paper copy form shall be distributed by the AIS unit at </a:t>
            </a:r>
            <a:r>
              <a:rPr lang="en-US" sz="2200" dirty="0" smtClean="0">
                <a:solidFill>
                  <a:srgbClr val="0070C0"/>
                </a:solidFill>
              </a:rPr>
              <a:t>least </a:t>
            </a:r>
            <a:r>
              <a:rPr lang="en-US" sz="2200" b="1" dirty="0" smtClean="0">
                <a:solidFill>
                  <a:srgbClr val="0070C0"/>
                </a:solidFill>
              </a:rPr>
              <a:t>42 </a:t>
            </a:r>
            <a:r>
              <a:rPr lang="en-US" sz="2200" b="1" dirty="0">
                <a:solidFill>
                  <a:srgbClr val="0070C0"/>
                </a:solidFill>
              </a:rPr>
              <a:t>days </a:t>
            </a:r>
            <a:r>
              <a:rPr lang="en-US" sz="2200" dirty="0">
                <a:solidFill>
                  <a:srgbClr val="0070C0"/>
                </a:solidFill>
              </a:rPr>
              <a:t>in advance of the effective date with the objective of reaching recipients at least 28 days in advance of the </a:t>
            </a:r>
            <a:r>
              <a:rPr lang="en-US" sz="2200" dirty="0" smtClean="0">
                <a:solidFill>
                  <a:srgbClr val="0070C0"/>
                </a:solidFill>
              </a:rPr>
              <a:t>effective </a:t>
            </a:r>
            <a:r>
              <a:rPr lang="en-GB" sz="2200" dirty="0" smtClean="0">
                <a:solidFill>
                  <a:srgbClr val="0070C0"/>
                </a:solidFill>
              </a:rPr>
              <a:t>date</a:t>
            </a:r>
            <a:r>
              <a:rPr lang="en-GB" sz="2200" dirty="0">
                <a:solidFill>
                  <a:srgbClr val="0070C0"/>
                </a:solidFill>
              </a:rPr>
              <a:t>.</a:t>
            </a:r>
            <a:endParaRPr lang="en-US" sz="2200" dirty="0">
              <a:solidFill>
                <a:srgbClr val="0070C0"/>
              </a:solidFill>
            </a:endParaRPr>
          </a:p>
          <a:p>
            <a:pPr marL="457200" lvl="1" indent="0">
              <a:buNone/>
            </a:pP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5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Implementation Date Planning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906694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909EE-2C65-48BC-95E5-26F3591A45A6}" type="slidenum">
              <a:rPr lang="en-CA" smtClean="0"/>
              <a:t>9</a:t>
            </a:fld>
            <a:endParaRPr lang="en-CA"/>
          </a:p>
        </p:txBody>
      </p:sp>
      <p:sp>
        <p:nvSpPr>
          <p:cNvPr id="7" name="Content Placeholder 3"/>
          <p:cNvSpPr txBox="1">
            <a:spLocks/>
          </p:cNvSpPr>
          <p:nvPr/>
        </p:nvSpPr>
        <p:spPr>
          <a:xfrm>
            <a:off x="457200" y="1524001"/>
            <a:ext cx="8229600" cy="4648200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solidFill>
                  <a:srgbClr val="000000"/>
                </a:solidFill>
              </a:rPr>
              <a:t>Implementation in AIP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lvl="1"/>
            <a:r>
              <a:rPr lang="en-US" sz="2200" u="sng" dirty="0" smtClean="0">
                <a:solidFill>
                  <a:srgbClr val="000000"/>
                </a:solidFill>
              </a:rPr>
              <a:t>Annex 15 Advance notification requirements</a:t>
            </a:r>
          </a:p>
          <a:p>
            <a:pPr lvl="1"/>
            <a:endParaRPr lang="en-US" sz="2200" dirty="0" smtClean="0">
              <a:solidFill>
                <a:srgbClr val="000000"/>
              </a:solidFill>
            </a:endParaRPr>
          </a:p>
          <a:p>
            <a:pPr marL="1257300" lvl="3" indent="0"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6.3     Provision </a:t>
            </a:r>
            <a:r>
              <a:rPr lang="en-US" sz="2200" dirty="0">
                <a:solidFill>
                  <a:srgbClr val="0070C0"/>
                </a:solidFill>
              </a:rPr>
              <a:t>of information as </a:t>
            </a:r>
            <a:r>
              <a:rPr lang="en-US" sz="2200" b="1" dirty="0">
                <a:solidFill>
                  <a:srgbClr val="0070C0"/>
                </a:solidFill>
              </a:rPr>
              <a:t>electronic media</a:t>
            </a:r>
          </a:p>
          <a:p>
            <a:pPr marL="0" indent="0">
              <a:buNone/>
            </a:pPr>
            <a:endParaRPr lang="en-US" sz="2200" dirty="0" smtClean="0">
              <a:solidFill>
                <a:srgbClr val="0070C0"/>
              </a:solidFill>
            </a:endParaRPr>
          </a:p>
          <a:p>
            <a:pPr marL="0" indent="0" algn="just">
              <a:buNone/>
            </a:pPr>
            <a:r>
              <a:rPr lang="en-US" sz="2200" dirty="0" smtClean="0">
                <a:solidFill>
                  <a:srgbClr val="0070C0"/>
                </a:solidFill>
              </a:rPr>
              <a:t>6.3.2      Information </a:t>
            </a:r>
            <a:r>
              <a:rPr lang="en-US" sz="2200" dirty="0">
                <a:solidFill>
                  <a:srgbClr val="0070C0"/>
                </a:solidFill>
              </a:rPr>
              <a:t>provided as electronic media, concerning the circumstances listed in Appendix 4, Part 1, shall </a:t>
            </a:r>
            <a:r>
              <a:rPr lang="en-US" sz="2200" dirty="0" smtClean="0">
                <a:solidFill>
                  <a:srgbClr val="0070C0"/>
                </a:solidFill>
              </a:rPr>
              <a:t>be distributed/made </a:t>
            </a:r>
            <a:r>
              <a:rPr lang="en-US" sz="2200" dirty="0">
                <a:solidFill>
                  <a:srgbClr val="0070C0"/>
                </a:solidFill>
              </a:rPr>
              <a:t>available by the AIS unit so as to reach recipients at least </a:t>
            </a:r>
            <a:r>
              <a:rPr lang="en-US" sz="2200" b="1" dirty="0">
                <a:solidFill>
                  <a:srgbClr val="0070C0"/>
                </a:solidFill>
              </a:rPr>
              <a:t>28 days </a:t>
            </a:r>
            <a:r>
              <a:rPr lang="en-US" sz="2200" dirty="0">
                <a:solidFill>
                  <a:srgbClr val="0070C0"/>
                </a:solidFill>
              </a:rPr>
              <a:t>in advance of the AIRAC effective date.</a:t>
            </a:r>
          </a:p>
          <a:p>
            <a:pPr marL="457200" lvl="1" indent="0">
              <a:buNone/>
            </a:pPr>
            <a:endParaRPr lang="en-US" sz="2200" dirty="0">
              <a:solidFill>
                <a:srgbClr val="000000"/>
              </a:solidFill>
            </a:endParaRPr>
          </a:p>
        </p:txBody>
      </p:sp>
      <p:sp>
        <p:nvSpPr>
          <p:cNvPr id="5" name="Title 16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 anchor="ctr"/>
          <a:lstStyle/>
          <a:p>
            <a:pPr marL="6350" indent="-6350" algn="l"/>
            <a:r>
              <a:rPr lang="en-GB" sz="3200" dirty="0" smtClean="0"/>
              <a:t>Implementation Date Planning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978669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ICAO - Capacity &amp; Efficiency">
      <a:dk1>
        <a:srgbClr val="279DD9"/>
      </a:dk1>
      <a:lt1>
        <a:sysClr val="window" lastClr="FFFFFF"/>
      </a:lt1>
      <a:dk2>
        <a:srgbClr val="006EB7"/>
      </a:dk2>
      <a:lt2>
        <a:srgbClr val="FFFFFF"/>
      </a:lt2>
      <a:accent1>
        <a:srgbClr val="0054A4"/>
      </a:accent1>
      <a:accent2>
        <a:srgbClr val="A1CFEF"/>
      </a:accent2>
      <a:accent3>
        <a:srgbClr val="8DC63F"/>
      </a:accent3>
      <a:accent4>
        <a:srgbClr val="CED8DD"/>
      </a:accent4>
      <a:accent5>
        <a:srgbClr val="8C99A1"/>
      </a:accent5>
      <a:accent6>
        <a:srgbClr val="5A6870"/>
      </a:accent6>
      <a:hlink>
        <a:srgbClr val="39474F"/>
      </a:hlink>
      <a:folHlink>
        <a:srgbClr val="C4007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EA957D96FFFC45903F1659D610DDE0" ma:contentTypeVersion="5" ma:contentTypeDescription="Create a new document." ma:contentTypeScope="" ma:versionID="c02a3e551fe90cb91aca6d34b9a8d9c7">
  <xsd:schema xmlns:xsd="http://www.w3.org/2001/XMLSchema" xmlns:xs="http://www.w3.org/2001/XMLSchema" xmlns:p="http://schemas.microsoft.com/office/2006/metadata/properties" xmlns:ns2="2b0c29a6-a2e0-472b-bfb4-397922b0132f" targetNamespace="http://schemas.microsoft.com/office/2006/metadata/properties" ma:root="true" ma:fieldsID="f7a14ec44560e9ade6c573527e0e07f1" ns2:_="">
    <xsd:import namespace="2b0c29a6-a2e0-472b-bfb4-397922b0132f"/>
    <xsd:element name="properties">
      <xsd:complexType>
        <xsd:sequence>
          <xsd:element name="documentManagement">
            <xsd:complexType>
              <xsd:all>
                <xsd:element ref="ns2:Number" minOccurs="0"/>
                <xsd:element ref="ns2:Update_x0020_Date" minOccurs="0"/>
                <xsd:element ref="ns2:Presenter" minOccurs="0"/>
                <xsd:element ref="ns2:Category" minOccurs="0"/>
                <xsd:element ref="ns2:Typ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0c29a6-a2e0-472b-bfb4-397922b0132f" elementFormDefault="qualified">
    <xsd:import namespace="http://schemas.microsoft.com/office/2006/documentManagement/types"/>
    <xsd:import namespace="http://schemas.microsoft.com/office/infopath/2007/PartnerControls"/>
    <xsd:element name="Number" ma:index="8" nillable="true" ma:displayName="Number" ma:internalName="Number">
      <xsd:simpleType>
        <xsd:restriction base="dms:Text">
          <xsd:maxLength value="255"/>
        </xsd:restriction>
      </xsd:simpleType>
    </xsd:element>
    <xsd:element name="Update_x0020_Date" ma:index="9" nillable="true" ma:displayName="Update Date" ma:internalName="Update_x0020_Date">
      <xsd:simpleType>
        <xsd:restriction base="dms:Text">
          <xsd:maxLength value="255"/>
        </xsd:restriction>
      </xsd:simpleType>
    </xsd:element>
    <xsd:element name="Presenter" ma:index="10" nillable="true" ma:displayName="Presenter" ma:internalName="Presenter">
      <xsd:simpleType>
        <xsd:restriction base="dms:Text">
          <xsd:maxLength value="255"/>
        </xsd:restriction>
      </xsd:simpleType>
    </xsd:element>
    <xsd:element name="Category" ma:index="11" nillable="true" ma:displayName="Category" ma:format="Dropdown" ma:internalName="Category">
      <xsd:simpleType>
        <xsd:union memberTypes="dms:Text">
          <xsd:simpleType>
            <xsd:restriction base="dms:Choice">
              <xsd:enumeration value="1-Report"/>
              <xsd:enumeration value="2-General Information"/>
              <xsd:enumeration value="3-Working Papers"/>
              <xsd:enumeration value="4-Information Papers"/>
              <xsd:enumeration value="5-Presentations"/>
              <xsd:enumeration value="6-Discussion papers"/>
            </xsd:restriction>
          </xsd:simpleType>
        </xsd:union>
      </xsd:simpleType>
    </xsd:element>
    <xsd:element name="Type_x0020_Name" ma:index="12" nillable="true" ma:displayName="Type Name" ma:internalName="Type_x0020_Name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2b0c29a6-a2e0-472b-bfb4-397922b0132f">5-Presentations</Category>
    <Type_x0020_Name xmlns="2b0c29a6-a2e0-472b-bfb4-397922b0132f">2015 PBNICG2</Type_x0020_Name>
    <Presenter xmlns="2b0c29a6-a2e0-472b-bfb4-397922b0132f">Secretariat</Presenter>
    <Update_x0020_Date xmlns="2b0c29a6-a2e0-472b-bfb4-397922b0132f">11 Jun. 2015</Update_x0020_Date>
    <Number xmlns="2b0c29a6-a2e0-472b-bfb4-397922b0132f">SP/01</Number>
  </documentManagement>
</p:properties>
</file>

<file path=customXml/itemProps1.xml><?xml version="1.0" encoding="utf-8"?>
<ds:datastoreItem xmlns:ds="http://schemas.openxmlformats.org/officeDocument/2006/customXml" ds:itemID="{E2E89DAE-9D8D-4508-818F-DA497C406F17}"/>
</file>

<file path=customXml/itemProps2.xml><?xml version="1.0" encoding="utf-8"?>
<ds:datastoreItem xmlns:ds="http://schemas.openxmlformats.org/officeDocument/2006/customXml" ds:itemID="{65220474-F015-40A8-B6CF-39843FF1B305}"/>
</file>

<file path=customXml/itemProps3.xml><?xml version="1.0" encoding="utf-8"?>
<ds:datastoreItem xmlns:ds="http://schemas.openxmlformats.org/officeDocument/2006/customXml" ds:itemID="{4AB43930-DE1B-4396-9DC1-989348771760}"/>
</file>

<file path=docProps/app.xml><?xml version="1.0" encoding="utf-8"?>
<Properties xmlns="http://schemas.openxmlformats.org/officeDocument/2006/extended-properties" xmlns:vt="http://schemas.openxmlformats.org/officeDocument/2006/docPropsVTypes">
  <TotalTime>18998</TotalTime>
  <Words>931</Words>
  <Application>Microsoft Office PowerPoint</Application>
  <PresentationFormat>On-screen Show (4:3)</PresentationFormat>
  <Paragraphs>198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ATS Route and Waypoint Implementation: </vt:lpstr>
      <vt:lpstr>Promulgation Process for ATS Route and Waypoints</vt:lpstr>
      <vt:lpstr>Agreements between Administrations</vt:lpstr>
      <vt:lpstr>Implementation Date Planning</vt:lpstr>
      <vt:lpstr>Implementation Date Planning</vt:lpstr>
      <vt:lpstr>Implementation Date Planning</vt:lpstr>
      <vt:lpstr>Implementation Date Planning</vt:lpstr>
      <vt:lpstr>Implementation Date Planning</vt:lpstr>
      <vt:lpstr>Implementation Date Planning</vt:lpstr>
      <vt:lpstr>Implementation Date Planning</vt:lpstr>
      <vt:lpstr>Implementation Date Planning</vt:lpstr>
      <vt:lpstr>Implementation Date Planning</vt:lpstr>
      <vt:lpstr>ATS Route Designator</vt:lpstr>
      <vt:lpstr>Waypoint Names</vt:lpstr>
      <vt:lpstr>Waypoint Names</vt:lpstr>
      <vt:lpstr>Waypoint Names</vt:lpstr>
      <vt:lpstr>Waypoint Names</vt:lpstr>
      <vt:lpstr>Asia/Pacific Region Basic Air Navigation Plan</vt:lpstr>
      <vt:lpstr>Asia/Pacific Region Basic Air Navigation Plan</vt:lpstr>
      <vt:lpstr>Asia/Pacific Region Basic Air Navigation Plan</vt:lpstr>
      <vt:lpstr>BANP ATS Route Amendment Process</vt:lpstr>
      <vt:lpstr>Promulgation in State AIP</vt:lpstr>
      <vt:lpstr>PowerPoint Presentation</vt:lpstr>
    </vt:vector>
  </TitlesOfParts>
  <Company>I.C.A.O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ATS Route and Waypoint Implementation</dc:title>
  <dc:creator>Philbin, Anthony</dc:creator>
  <cp:lastModifiedBy>Sumner, Shane</cp:lastModifiedBy>
  <cp:revision>697</cp:revision>
  <cp:lastPrinted>2014-03-18T14:15:16Z</cp:lastPrinted>
  <dcterms:created xsi:type="dcterms:W3CDTF">2013-08-20T15:49:37Z</dcterms:created>
  <dcterms:modified xsi:type="dcterms:W3CDTF">2015-06-09T16:36:07Z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0x0101002CEA957D96FFFC45903F1659D610DDE0</vt:lpwstr>
  </property>
</Properties>
</file>